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r:id="rId23" roundtripDataSignature="AMtx7mgsixpM2+3CpT1OJUJxqznPqwRHu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51C871B-7464-4478-877B-51EA8DB69DB4}">
  <a:tblStyle styleId="{551C871B-7464-4478-877B-51EA8DB69DB4}" styleName="Table_0">
    <a:wholeTbl>
      <a:tcTxStyle b="off" i="off">
        <a:font>
          <a:latin typeface="Arial"/>
          <a:ea typeface="Arial"/>
          <a:cs typeface="Arial"/>
        </a:font>
        <a:srgbClr val="000000"/>
      </a:tcTx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11" Type="http://schemas.openxmlformats.org/officeDocument/2006/relationships/slide" Target="slides/slide5.xml"/><Relationship Id="rId22" Type="http://schemas.openxmlformats.org/officeDocument/2006/relationships/slide" Target="slides/slide16.xml"/><Relationship Id="rId10" Type="http://schemas.openxmlformats.org/officeDocument/2006/relationships/slide" Target="slides/slide4.xml"/><Relationship Id="rId21" Type="http://schemas.openxmlformats.org/officeDocument/2006/relationships/slide" Target="slides/slide15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23" Type="http://customschemas.google.com/relationships/presentationmetadata" Target="meta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schemas.openxmlformats.org/officeDocument/2006/relationships/slide" Target="slides/slide13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4" name="Google Shape;114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3b493bc9e43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1" name="Google Shape;121;g3b493bc9e43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3ac9c1ed28e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8" name="Google Shape;128;g3ac9c1ed28e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e79092461b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5" name="Google Shape;135;g3e79092461b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e79092461b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2" name="Google Shape;142;g3e79092461b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3ac9c1ed28e_0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9" name="Google Shape;149;g3ac9c1ed28e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6" name="Google Shape;156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9" name="Google Shape;5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5" name="Google Shape;6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2" name="Google Shape;72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9" name="Google Shape;79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3" name="Google Shape;93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b493bc9e43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0" name="Google Shape;100;g3b493bc9e43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7" name="Google Shape;107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14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3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23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6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17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17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19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20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21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21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21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3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7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9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0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6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8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"/>
          <p:cNvSpPr txBox="1"/>
          <p:nvPr>
            <p:ph type="ctrTitle"/>
          </p:nvPr>
        </p:nvSpPr>
        <p:spPr>
          <a:xfrm>
            <a:off x="311700" y="357450"/>
            <a:ext cx="8520600" cy="894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b="1" lang="en"/>
              <a:t>Kanexpro</a:t>
            </a:r>
            <a:endParaRPr b="1"/>
          </a:p>
        </p:txBody>
      </p:sp>
      <p:sp>
        <p:nvSpPr>
          <p:cNvPr id="55" name="Google Shape;55;p1"/>
          <p:cNvSpPr txBox="1"/>
          <p:nvPr>
            <p:ph idx="1" type="subTitle"/>
          </p:nvPr>
        </p:nvSpPr>
        <p:spPr>
          <a:xfrm>
            <a:off x="311700" y="2096675"/>
            <a:ext cx="8520600" cy="29784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">
                <a:latin typeface="Cambria"/>
                <a:ea typeface="Cambria"/>
                <a:cs typeface="Cambria"/>
                <a:sym typeface="Cambria"/>
              </a:rPr>
              <a:t>SEO Monthly Performance Report</a:t>
            </a:r>
            <a:endParaRPr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">
                <a:latin typeface="Cambria"/>
                <a:ea typeface="Cambria"/>
                <a:cs typeface="Cambria"/>
                <a:sym typeface="Cambria"/>
              </a:rPr>
              <a:t>April </a:t>
            </a:r>
            <a:r>
              <a:rPr lang="en">
                <a:latin typeface="Cambria"/>
                <a:ea typeface="Cambria"/>
                <a:cs typeface="Cambria"/>
                <a:sym typeface="Cambria"/>
              </a:rPr>
              <a:t>2026</a:t>
            </a:r>
            <a:endParaRPr>
              <a:latin typeface="Cambria"/>
              <a:ea typeface="Cambria"/>
              <a:cs typeface="Cambria"/>
              <a:sym typeface="Cambria"/>
            </a:endParaRPr>
          </a:p>
        </p:txBody>
      </p:sp>
      <p:pic>
        <p:nvPicPr>
          <p:cNvPr id="56" name="Google Shape;5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40875" y="1489650"/>
            <a:ext cx="6739150" cy="1253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b="1" lang="en"/>
              <a:t>Organic Search Queries</a:t>
            </a:r>
            <a:endParaRPr b="1"/>
          </a:p>
        </p:txBody>
      </p:sp>
      <p:sp>
        <p:nvSpPr>
          <p:cNvPr id="117" name="Google Shape;117;p9"/>
          <p:cNvSpPr txBox="1"/>
          <p:nvPr>
            <p:ph idx="1" type="body"/>
          </p:nvPr>
        </p:nvSpPr>
        <p:spPr>
          <a:xfrm>
            <a:off x="2984775" y="2233975"/>
            <a:ext cx="18423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118" name="Google Shape;118;p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398593"/>
            <a:ext cx="8679901" cy="359250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b493bc9e43_0_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1111"/>
              <a:buFont typeface="Arial"/>
              <a:buNone/>
            </a:pPr>
            <a:r>
              <a:rPr b="1" lang="en"/>
              <a:t>On-site Blog Ranking on 1st Page</a:t>
            </a:r>
            <a:endParaRPr b="1"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t/>
            </a:r>
            <a:endParaRPr b="1"/>
          </a:p>
        </p:txBody>
      </p:sp>
      <p:sp>
        <p:nvSpPr>
          <p:cNvPr id="124" name="Google Shape;124;g3b493bc9e43_0_15"/>
          <p:cNvSpPr txBox="1"/>
          <p:nvPr>
            <p:ph idx="1" type="body"/>
          </p:nvPr>
        </p:nvSpPr>
        <p:spPr>
          <a:xfrm>
            <a:off x="2984775" y="2233975"/>
            <a:ext cx="18423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125" name="Google Shape;125;g3b493bc9e43_0_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7650" y="1516498"/>
            <a:ext cx="8520599" cy="241097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3ac9c1ed28e_0_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b="1" lang="en"/>
              <a:t>On-site Blog Ranking on 1st Page</a:t>
            </a:r>
            <a:endParaRPr b="1"/>
          </a:p>
        </p:txBody>
      </p:sp>
      <p:sp>
        <p:nvSpPr>
          <p:cNvPr id="131" name="Google Shape;131;g3ac9c1ed28e_0_8"/>
          <p:cNvSpPr txBox="1"/>
          <p:nvPr>
            <p:ph idx="1" type="body"/>
          </p:nvPr>
        </p:nvSpPr>
        <p:spPr>
          <a:xfrm>
            <a:off x="8926950" y="4957850"/>
            <a:ext cx="117000" cy="18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132" name="Google Shape;132;g3ac9c1ed28e_0_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35250"/>
            <a:ext cx="8679900" cy="230559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e79092461b_0_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b="1" lang="en"/>
              <a:t>On-site Blog Ranking on 1st Page</a:t>
            </a:r>
            <a:endParaRPr b="1"/>
          </a:p>
        </p:txBody>
      </p:sp>
      <p:sp>
        <p:nvSpPr>
          <p:cNvPr id="138" name="Google Shape;138;g3e79092461b_0_17"/>
          <p:cNvSpPr txBox="1"/>
          <p:nvPr>
            <p:ph idx="1" type="body"/>
          </p:nvPr>
        </p:nvSpPr>
        <p:spPr>
          <a:xfrm>
            <a:off x="8926950" y="4957850"/>
            <a:ext cx="117000" cy="18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139" name="Google Shape;139;g3e79092461b_0_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950" y="1608343"/>
            <a:ext cx="8520600" cy="24065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3e79092461b_0_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b="1" lang="en"/>
              <a:t>On-site Blog Ranking on 1st Page</a:t>
            </a:r>
            <a:endParaRPr b="1"/>
          </a:p>
        </p:txBody>
      </p:sp>
      <p:sp>
        <p:nvSpPr>
          <p:cNvPr id="145" name="Google Shape;145;g3e79092461b_0_23"/>
          <p:cNvSpPr txBox="1"/>
          <p:nvPr>
            <p:ph idx="1" type="body"/>
          </p:nvPr>
        </p:nvSpPr>
        <p:spPr>
          <a:xfrm>
            <a:off x="8926950" y="4957850"/>
            <a:ext cx="117000" cy="18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146" name="Google Shape;146;g3e79092461b_0_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646375"/>
            <a:ext cx="8679901" cy="30973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3ac9c1ed28e_0_29"/>
          <p:cNvSpPr txBox="1"/>
          <p:nvPr>
            <p:ph idx="1" type="body"/>
          </p:nvPr>
        </p:nvSpPr>
        <p:spPr>
          <a:xfrm>
            <a:off x="8926950" y="4957850"/>
            <a:ext cx="117000" cy="18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/>
          </a:p>
        </p:txBody>
      </p:sp>
      <p:sp>
        <p:nvSpPr>
          <p:cNvPr id="152" name="Google Shape;152;g3ac9c1ed28e_0_29"/>
          <p:cNvSpPr txBox="1"/>
          <p:nvPr/>
        </p:nvSpPr>
        <p:spPr>
          <a:xfrm>
            <a:off x="372975" y="149625"/>
            <a:ext cx="80883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Keyword Ranking </a:t>
            </a:r>
            <a:endParaRPr b="1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53" name="Google Shape;153;g3ac9c1ed28e_0_29"/>
          <p:cNvGraphicFramePr/>
          <p:nvPr/>
        </p:nvGraphicFramePr>
        <p:xfrm>
          <a:off x="2030025" y="10621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{551C871B-7464-4478-877B-51EA8DB69DB4}</a:tableStyleId>
              </a:tblPr>
              <a:tblGrid>
                <a:gridCol w="2842975"/>
                <a:gridCol w="1160700"/>
              </a:tblGrid>
              <a:tr h="2747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b="1" lang="en" sz="13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Keyword</a:t>
                      </a:r>
                      <a:endParaRPr b="1" sz="13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4285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b="1" lang="en" sz="13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April </a:t>
                      </a:r>
                      <a:r>
                        <a:rPr b="1" lang="en" sz="13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 2026</a:t>
                      </a:r>
                      <a:endParaRPr b="1" sz="13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4285F4"/>
                    </a:solidFill>
                  </a:tcPr>
                </a:tc>
              </a:tr>
              <a:tr h="263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kanexpro 1x4 hdmi splitter</a:t>
                      </a:r>
                      <a:r>
                        <a:rPr lang="en" sz="1100">
                          <a:solidFill>
                            <a:schemeClr val="dk1"/>
                          </a:solidFill>
                        </a:rPr>
                        <a:t> </a:t>
                      </a:r>
                      <a:endParaRPr sz="1200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1</a:t>
                      </a:r>
                      <a:endParaRPr sz="11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3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is hdmi or displayport better</a:t>
                      </a:r>
                      <a:endParaRPr sz="1200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2</a:t>
                      </a:r>
                      <a:endParaRPr sz="11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3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displayport vs hdmi vs usb</a:t>
                      </a:r>
                      <a:endParaRPr sz="12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3</a:t>
                      </a:r>
                      <a:endParaRPr sz="1100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3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displayport vs usb c</a:t>
                      </a:r>
                      <a:endParaRPr sz="1200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3</a:t>
                      </a:r>
                      <a:endParaRPr sz="11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3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hdmi amplifier</a:t>
                      </a:r>
                      <a:r>
                        <a:rPr lang="en" sz="1100">
                          <a:solidFill>
                            <a:schemeClr val="dk1"/>
                          </a:solidFill>
                        </a:rPr>
                        <a:t> </a:t>
                      </a:r>
                      <a:endParaRPr sz="1200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4</a:t>
                      </a:r>
                      <a:endParaRPr sz="11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3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hdmi distributor</a:t>
                      </a:r>
                      <a:endParaRPr sz="1200" u="none" cap="none" strike="noStrike">
                        <a:solidFill>
                          <a:srgbClr val="222222"/>
                        </a:solidFill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100" u="none" cap="none" strike="noStrike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5</a:t>
                      </a:r>
                      <a:endParaRPr sz="11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3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usb c vs hdmi for monitor</a:t>
                      </a:r>
                      <a:endParaRPr sz="1200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5</a:t>
                      </a:r>
                      <a:endParaRPr sz="11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3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what is an hdmi extender</a:t>
                      </a:r>
                      <a:r>
                        <a:rPr lang="en" sz="1100">
                          <a:solidFill>
                            <a:schemeClr val="dk1"/>
                          </a:solidFill>
                        </a:rPr>
                        <a:t> </a:t>
                      </a:r>
                      <a:endParaRPr sz="1200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5</a:t>
                      </a:r>
                      <a:endParaRPr sz="11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63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hdmi versus displayport</a:t>
                      </a:r>
                      <a:r>
                        <a:rPr lang="en" sz="1100">
                          <a:solidFill>
                            <a:schemeClr val="dk1"/>
                          </a:solidFill>
                        </a:rPr>
                        <a:t> </a:t>
                      </a:r>
                      <a:endParaRPr sz="1200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Cambria"/>
                          <a:ea typeface="Cambria"/>
                          <a:cs typeface="Cambria"/>
                          <a:sym typeface="Cambria"/>
                        </a:rPr>
                        <a:t>5</a:t>
                      </a:r>
                      <a:endParaRPr sz="1100" u="none" cap="none" strike="noStrike">
                        <a:latin typeface="Cambria"/>
                        <a:ea typeface="Cambria"/>
                        <a:cs typeface="Cambria"/>
                        <a:sym typeface="Cambria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CCCCC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/>
              <a:t>https://kanexpro.com/</a:t>
            </a:r>
            <a:endParaRPr/>
          </a:p>
        </p:txBody>
      </p:sp>
      <p:sp>
        <p:nvSpPr>
          <p:cNvPr id="159" name="Google Shape;159;p1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800"/>
              <a:buNone/>
            </a:pPr>
            <a:r>
              <a:rPr lang="en" sz="5100"/>
              <a:t>Thank You</a:t>
            </a:r>
            <a:endParaRPr sz="51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b="1" lang="en"/>
              <a:t>Table Of Content</a:t>
            </a:r>
            <a:endParaRPr b="1"/>
          </a:p>
        </p:txBody>
      </p:sp>
      <p:sp>
        <p:nvSpPr>
          <p:cNvPr id="62" name="Google Shape;62;p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600"/>
              <a:t>● Top Pages Traffic</a:t>
            </a:r>
            <a:endParaRPr b="1" sz="1600"/>
          </a:p>
          <a:p>
            <a:pPr indent="0" lvl="0" marL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600"/>
              <a:t>● City-Wise Traffic</a:t>
            </a:r>
            <a:endParaRPr b="1" sz="1600"/>
          </a:p>
          <a:p>
            <a:pPr indent="0" lvl="0" marL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600"/>
              <a:t>● Acquisition Overview</a:t>
            </a:r>
            <a:endParaRPr b="1" sz="1600"/>
          </a:p>
          <a:p>
            <a:pPr indent="0" lvl="0" marL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600"/>
              <a:t>● Event Overview</a:t>
            </a:r>
            <a:endParaRPr b="1" sz="1600"/>
          </a:p>
          <a:p>
            <a:pPr indent="0" lvl="0" marL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600"/>
              <a:t>● Organic Search Clicks</a:t>
            </a:r>
            <a:endParaRPr b="1" sz="1600"/>
          </a:p>
          <a:p>
            <a:pPr indent="0" lvl="0" marL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600"/>
              <a:t>● Search Queries</a:t>
            </a:r>
            <a:endParaRPr b="1" sz="1600"/>
          </a:p>
          <a:p>
            <a:pPr indent="0" lvl="0" marL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600"/>
              <a:t>● Keyword Ranking</a:t>
            </a:r>
            <a:endParaRPr b="1" sz="16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b="1" lang="en"/>
              <a:t>Website Users Overview</a:t>
            </a:r>
            <a:endParaRPr b="1"/>
          </a:p>
        </p:txBody>
      </p:sp>
      <p:sp>
        <p:nvSpPr>
          <p:cNvPr id="68" name="Google Shape;68;p3"/>
          <p:cNvSpPr txBox="1"/>
          <p:nvPr>
            <p:ph idx="1" type="body"/>
          </p:nvPr>
        </p:nvSpPr>
        <p:spPr>
          <a:xfrm>
            <a:off x="1344825" y="2018725"/>
            <a:ext cx="7487400" cy="255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69" name="Google Shape;69;p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225" y="1237375"/>
            <a:ext cx="8125449" cy="3700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b="1" lang="en"/>
              <a:t>Top Pages Traffic</a:t>
            </a:r>
            <a:endParaRPr b="1"/>
          </a:p>
        </p:txBody>
      </p:sp>
      <p:sp>
        <p:nvSpPr>
          <p:cNvPr id="75" name="Google Shape;75;p4"/>
          <p:cNvSpPr txBox="1"/>
          <p:nvPr>
            <p:ph idx="1" type="body"/>
          </p:nvPr>
        </p:nvSpPr>
        <p:spPr>
          <a:xfrm>
            <a:off x="1642975" y="1652950"/>
            <a:ext cx="4792200" cy="172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76" name="Google Shape;76;p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408206"/>
            <a:ext cx="9143999" cy="32541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b="1" lang="en"/>
              <a:t>City-Wise Traffic</a:t>
            </a:r>
            <a:endParaRPr b="1"/>
          </a:p>
        </p:txBody>
      </p:sp>
      <p:sp>
        <p:nvSpPr>
          <p:cNvPr id="82" name="Google Shape;82;p5"/>
          <p:cNvSpPr txBox="1"/>
          <p:nvPr>
            <p:ph idx="1" type="body"/>
          </p:nvPr>
        </p:nvSpPr>
        <p:spPr>
          <a:xfrm>
            <a:off x="2750500" y="1152475"/>
            <a:ext cx="4462200" cy="201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83" name="Google Shape;83;p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994607"/>
            <a:ext cx="8679901" cy="399649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b="1" lang="en"/>
              <a:t>Acquisition Overview</a:t>
            </a:r>
            <a:endParaRPr b="1"/>
          </a:p>
        </p:txBody>
      </p:sp>
      <p:sp>
        <p:nvSpPr>
          <p:cNvPr id="89" name="Google Shape;89;p6"/>
          <p:cNvSpPr txBox="1"/>
          <p:nvPr>
            <p:ph idx="1" type="body"/>
          </p:nvPr>
        </p:nvSpPr>
        <p:spPr>
          <a:xfrm>
            <a:off x="3913938" y="2047000"/>
            <a:ext cx="1576200" cy="136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90" name="Google Shape;90;p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3738" y="1360501"/>
            <a:ext cx="8736524" cy="3411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b="1" lang="en"/>
              <a:t>Event Overview</a:t>
            </a:r>
            <a:endParaRPr b="1"/>
          </a:p>
        </p:txBody>
      </p:sp>
      <p:sp>
        <p:nvSpPr>
          <p:cNvPr id="96" name="Google Shape;96;p7"/>
          <p:cNvSpPr txBox="1"/>
          <p:nvPr>
            <p:ph idx="1" type="body"/>
          </p:nvPr>
        </p:nvSpPr>
        <p:spPr>
          <a:xfrm>
            <a:off x="3112550" y="2103900"/>
            <a:ext cx="1341900" cy="7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97" name="Google Shape;97;p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6400" y="1219657"/>
            <a:ext cx="8520601" cy="372381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b493bc9e43_0_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b="1" lang="en"/>
              <a:t>Key Events</a:t>
            </a:r>
            <a:endParaRPr b="1"/>
          </a:p>
        </p:txBody>
      </p:sp>
      <p:sp>
        <p:nvSpPr>
          <p:cNvPr id="103" name="Google Shape;103;g3b493bc9e43_0_6"/>
          <p:cNvSpPr txBox="1"/>
          <p:nvPr>
            <p:ph idx="1" type="body"/>
          </p:nvPr>
        </p:nvSpPr>
        <p:spPr>
          <a:xfrm>
            <a:off x="3112550" y="2103900"/>
            <a:ext cx="1341900" cy="72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104" name="Google Shape;104;g3b493bc9e43_0_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375585"/>
            <a:ext cx="8991600" cy="31868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b="1" lang="en"/>
              <a:t>Organic Search Clicks</a:t>
            </a:r>
            <a:endParaRPr b="1"/>
          </a:p>
        </p:txBody>
      </p:sp>
      <p:sp>
        <p:nvSpPr>
          <p:cNvPr id="110" name="Google Shape;110;p8"/>
          <p:cNvSpPr txBox="1"/>
          <p:nvPr>
            <p:ph idx="1" type="body"/>
          </p:nvPr>
        </p:nvSpPr>
        <p:spPr>
          <a:xfrm>
            <a:off x="3740850" y="2082600"/>
            <a:ext cx="2747400" cy="71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id="111" name="Google Shape;111;p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7350" y="1333175"/>
            <a:ext cx="8811099" cy="2640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